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ct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ct val="0"/>
              </a:spcBef>
              <a:spcAft>
                <a:spcPct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ct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ct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B79E5C0-3D81-4419-9204-A9A26C0BACC6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28A21233-65CA-405B-B35B-CB9F8BAEA2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Tx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Tx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Tx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Tx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Tx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160240"/>
          </a:xfrm>
        </p:spPr>
        <p:txBody>
          <a:bodyPr>
            <a:normAutofit/>
          </a:bodyPr>
          <a:lstStyle/>
          <a:p>
            <a:r>
              <a:rPr lang="ru-RU" sz="4800" smtClean="0"/>
              <a:t>Уроки общения с ребенком</a:t>
            </a:r>
            <a:endParaRPr lang="ru-RU" sz="48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72400" cy="3168352"/>
          </a:xfrm>
        </p:spPr>
        <p:txBody>
          <a:bodyPr>
            <a:normAutofit/>
          </a:bodyPr>
          <a:lstStyle/>
          <a:p>
            <a:pPr algn="ctr"/>
            <a:r>
              <a:rPr lang="ru-RU" sz="5400" b="1" smtClean="0">
                <a:solidFill>
                  <a:srgbClr val="C00000"/>
                </a:solidFill>
              </a:rPr>
              <a:t>Общаться с ребенком</a:t>
            </a:r>
          </a:p>
          <a:p>
            <a:pPr algn="ctr"/>
            <a:r>
              <a:rPr lang="ru-RU" sz="5400" b="1" smtClean="0">
                <a:solidFill>
                  <a:srgbClr val="C00000"/>
                </a:solidFill>
              </a:rPr>
              <a:t>Как?</a:t>
            </a:r>
          </a:p>
          <a:p>
            <a:pPr algn="ctr"/>
            <a:r>
              <a:rPr lang="ru-RU" sz="1400" b="1" smtClean="0">
                <a:solidFill>
                  <a:srgbClr val="C00000"/>
                </a:solidFill>
              </a:rPr>
              <a:t>Педагог-психолог Лебедева Надежда Владимировна</a:t>
            </a:r>
          </a:p>
          <a:p>
            <a:pPr algn="ctr"/>
            <a:r>
              <a:rPr lang="ru-RU" sz="1400" b="1" smtClean="0">
                <a:solidFill>
                  <a:srgbClr val="C00000"/>
                </a:solidFill>
              </a:rPr>
              <a:t>МДОУ Широкинский детский сад</a:t>
            </a:r>
            <a:endParaRPr lang="ru-RU" sz="1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888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smtClean="0"/>
              <a:t>Урок девятый</a:t>
            </a:r>
            <a:br>
              <a:rPr lang="ru-RU" smtClean="0"/>
            </a:br>
            <a:r>
              <a:rPr lang="ru-RU" smtClean="0"/>
              <a:t>А как насчет дисциплины?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348880"/>
            <a:ext cx="7772400" cy="4104456"/>
          </a:xfrm>
        </p:spPr>
        <p:txBody>
          <a:bodyPr>
            <a:normAutofit lnSpcReduction="10000"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Почему о дисциплине только сейчас?</a:t>
            </a:r>
          </a:p>
          <a:p>
            <a:r>
              <a:rPr lang="ru-RU" b="1" smtClean="0">
                <a:solidFill>
                  <a:schemeClr val="tx1"/>
                </a:solidFill>
              </a:rPr>
              <a:t>Дети нуждаются в правилах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Правила о правилах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Правила первое и второе</a:t>
            </a:r>
          </a:p>
          <a:p>
            <a:r>
              <a:rPr lang="ru-RU" b="1" smtClean="0">
                <a:solidFill>
                  <a:schemeClr val="tx1"/>
                </a:solidFill>
              </a:rPr>
              <a:t>«Золотая середина»-и четыре цветовых зоны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Правила третье, четвёртое и пятое</a:t>
            </a:r>
          </a:p>
          <a:p>
            <a:r>
              <a:rPr lang="ru-RU" b="1" smtClean="0">
                <a:solidFill>
                  <a:schemeClr val="tx1"/>
                </a:solidFill>
              </a:rPr>
              <a:t>Вопрос о наказании</a:t>
            </a:r>
          </a:p>
          <a:p>
            <a:r>
              <a:rPr lang="ru-RU" b="1" smtClean="0">
                <a:solidFill>
                  <a:schemeClr val="tx1"/>
                </a:solidFill>
              </a:rPr>
              <a:t>Естественные и условные следствия непослушания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Правило шестое «Зона радости»</a:t>
            </a:r>
          </a:p>
          <a:p>
            <a:r>
              <a:rPr lang="ru-RU" b="1" smtClean="0">
                <a:solidFill>
                  <a:schemeClr val="tx1"/>
                </a:solidFill>
              </a:rPr>
              <a:t>Трудные дети</a:t>
            </a:r>
          </a:p>
          <a:p>
            <a:r>
              <a:rPr lang="ru-RU" b="1" smtClean="0">
                <a:solidFill>
                  <a:schemeClr val="tx1"/>
                </a:solidFill>
              </a:rPr>
              <a:t>Четыре причины стойкого непослушания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Как узнать причину?</a:t>
            </a:r>
          </a:p>
          <a:p>
            <a:r>
              <a:rPr lang="ru-RU" b="1" smtClean="0">
                <a:solidFill>
                  <a:schemeClr val="tx1"/>
                </a:solidFill>
              </a:rPr>
              <a:t>Четыре разные стратегии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99091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764704"/>
            <a:ext cx="7772400" cy="3240360"/>
          </a:xfrm>
        </p:spPr>
        <p:txBody>
          <a:bodyPr>
            <a:normAutofit/>
          </a:bodyPr>
          <a:lstStyle/>
          <a:p>
            <a:r>
              <a:rPr lang="ru-RU" sz="6600" smtClean="0">
                <a:solidFill>
                  <a:srgbClr val="002060"/>
                </a:solidFill>
              </a:rPr>
              <a:t>Удачи вам и душевного благополучия</a:t>
            </a:r>
            <a:endParaRPr lang="ru-RU" sz="660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6381328"/>
            <a:ext cx="7772400" cy="144016"/>
          </a:xfrm>
        </p:spPr>
        <p:txBody>
          <a:bodyPr>
            <a:normAutofit fontScale="40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9470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304256"/>
          </a:xfrm>
        </p:spPr>
        <p:txBody>
          <a:bodyPr>
            <a:normAutofit/>
          </a:bodyPr>
          <a:lstStyle/>
          <a:p>
            <a:r>
              <a:rPr lang="ru-RU" smtClean="0"/>
              <a:t>Урок десятый</a:t>
            </a:r>
            <a:br>
              <a:rPr lang="ru-RU" smtClean="0"/>
            </a:br>
            <a:r>
              <a:rPr lang="ru-RU" smtClean="0"/>
              <a:t>«Кувшин» наших эмоций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284984"/>
            <a:ext cx="7772400" cy="3024336"/>
          </a:xfrm>
        </p:spPr>
        <p:txBody>
          <a:bodyPr>
            <a:normAutofit/>
          </a:bodyPr>
          <a:lstStyle/>
          <a:p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</a:rPr>
              <a:t>«Разрушительные и «страдательные» эмоции</a:t>
            </a:r>
          </a:p>
          <a:p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</a:rPr>
              <a:t>Потребности-в зоне риска</a:t>
            </a:r>
          </a:p>
          <a:p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</a:rPr>
              <a:t>Какой я? Самооценка или чувство самоценности</a:t>
            </a:r>
          </a:p>
          <a:p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</a:rPr>
              <a:t>Во власти родителей: Что копится в сокровищнице самоценности?</a:t>
            </a:r>
          </a:p>
          <a:p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</a:rPr>
              <a:t>Итак, что делать?</a:t>
            </a:r>
            <a:endParaRPr lang="ru-RU" sz="2400" b="1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9559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836712"/>
            <a:ext cx="7772400" cy="2088232"/>
          </a:xfrm>
        </p:spPr>
        <p:txBody>
          <a:bodyPr/>
          <a:lstStyle/>
          <a:p>
            <a:r>
              <a:rPr lang="ru-RU" smtClean="0"/>
              <a:t>Урок первый</a:t>
            </a:r>
            <a:br>
              <a:rPr lang="ru-RU" smtClean="0"/>
            </a:br>
            <a:r>
              <a:rPr lang="ru-RU" smtClean="0"/>
              <a:t>Безусловное принятие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924944"/>
            <a:ext cx="7772400" cy="3456384"/>
          </a:xfrm>
        </p:spPr>
        <p:txBody>
          <a:bodyPr>
            <a:noAutofit/>
          </a:bodyPr>
          <a:lstStyle/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Что это такое?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Воспитание-не дрессура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Потребность в принадлежности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Результаты неприятия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Трудности и их причины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Домашние задания</a:t>
            </a:r>
          </a:p>
          <a:p>
            <a:r>
              <a:rPr lang="ru-RU" sz="2800" b="1" smtClean="0">
                <a:solidFill>
                  <a:schemeClr val="accent5">
                    <a:lumMod val="50000"/>
                  </a:schemeClr>
                </a:solidFill>
              </a:rPr>
              <a:t>Вопросы родителей</a:t>
            </a:r>
            <a:endParaRPr lang="ru-RU" sz="2800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3455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Урок второй</a:t>
            </a:r>
            <a:br>
              <a:rPr lang="ru-RU" smtClean="0"/>
            </a:br>
            <a:r>
              <a:rPr lang="ru-RU" smtClean="0"/>
              <a:t>Помощь родителей. Осторожно!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96296"/>
          </a:xfrm>
        </p:spPr>
        <p:txBody>
          <a:bodyPr>
            <a:normAutofit/>
          </a:bodyPr>
          <a:lstStyle/>
          <a:p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Как быть, если ребенок делает «не то»?</a:t>
            </a:r>
          </a:p>
          <a:p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Вмешательство родителей и реакция детей</a:t>
            </a:r>
          </a:p>
          <a:p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Проблема ошибок</a:t>
            </a:r>
          </a:p>
          <a:p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Правило № 1</a:t>
            </a:r>
          </a:p>
          <a:p>
            <a:r>
              <a:rPr lang="ru-RU" sz="2400" b="1" smtClean="0">
                <a:solidFill>
                  <a:schemeClr val="accent5">
                    <a:lumMod val="75000"/>
                  </a:schemeClr>
                </a:solidFill>
              </a:rPr>
              <a:t>Домашние задания</a:t>
            </a:r>
            <a:endParaRPr lang="ru-RU" sz="2400" b="1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9995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2160240"/>
          </a:xfrm>
        </p:spPr>
        <p:txBody>
          <a:bodyPr/>
          <a:lstStyle/>
          <a:p>
            <a:r>
              <a:rPr lang="ru-RU" smtClean="0"/>
              <a:t>Урок третий</a:t>
            </a:r>
            <a:br>
              <a:rPr lang="ru-RU" smtClean="0"/>
            </a:br>
            <a:r>
              <a:rPr lang="ru-RU" smtClean="0"/>
              <a:t>«Давай вместе!»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708920"/>
            <a:ext cx="7772400" cy="3600400"/>
          </a:xfrm>
        </p:spPr>
        <p:txBody>
          <a:bodyPr>
            <a:normAutofit/>
          </a:bodyPr>
          <a:lstStyle/>
          <a:p>
            <a:r>
              <a:rPr lang="ru-RU" sz="2400" b="1" smtClean="0">
                <a:solidFill>
                  <a:srgbClr val="FF0000"/>
                </a:solidFill>
              </a:rPr>
              <a:t>Если ему трудно. Правило № 2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Закон «зоны ближайшего развития» и что бывает, если его не учитывать.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Пример с чтением. Правило № 2 с разъяснениями.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Двухколесный велосипед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«Зеница ока» и две опасности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Домашние задания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Вопросы родителей</a:t>
            </a:r>
            <a:endParaRPr lang="ru-RU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1458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1584176"/>
          </a:xfrm>
        </p:spPr>
        <p:txBody>
          <a:bodyPr/>
          <a:lstStyle/>
          <a:p>
            <a:r>
              <a:rPr lang="ru-RU" smtClean="0"/>
              <a:t>Урок четвертый</a:t>
            </a:r>
            <a:br>
              <a:rPr lang="ru-RU" smtClean="0"/>
            </a:br>
            <a:r>
              <a:rPr lang="ru-RU" smtClean="0"/>
              <a:t>«А если не хочет?»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492896"/>
            <a:ext cx="7772400" cy="3672408"/>
          </a:xfrm>
        </p:spPr>
        <p:txBody>
          <a:bodyPr>
            <a:noAutofit/>
          </a:bodyPr>
          <a:lstStyle/>
          <a:p>
            <a:r>
              <a:rPr lang="ru-RU" b="1" smtClean="0">
                <a:solidFill>
                  <a:schemeClr val="tx1"/>
                </a:solidFill>
              </a:rPr>
              <a:t>Может, но не делает</a:t>
            </a:r>
          </a:p>
          <a:p>
            <a:r>
              <a:rPr lang="ru-RU" b="1" smtClean="0">
                <a:solidFill>
                  <a:schemeClr val="tx1"/>
                </a:solidFill>
              </a:rPr>
              <a:t>Тон и руководящие указания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На равных. Внешние средства</a:t>
            </a:r>
          </a:p>
          <a:p>
            <a:r>
              <a:rPr lang="ru-RU" b="1" smtClean="0">
                <a:solidFill>
                  <a:schemeClr val="tx1"/>
                </a:solidFill>
              </a:rPr>
              <a:t>Кто садится в поезд? Лодка против течения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Как избегать конфликтов?</a:t>
            </a:r>
          </a:p>
          <a:p>
            <a:r>
              <a:rPr lang="ru-RU" b="1" smtClean="0">
                <a:solidFill>
                  <a:schemeClr val="tx1"/>
                </a:solidFill>
              </a:rPr>
              <a:t>Лодка по течению или ветка яблони</a:t>
            </a:r>
          </a:p>
          <a:p>
            <a:r>
              <a:rPr lang="ru-RU" b="1" smtClean="0">
                <a:solidFill>
                  <a:schemeClr val="tx1"/>
                </a:solidFill>
              </a:rPr>
              <a:t>Чья забота?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Правило № 3: передавать ответственность детям</a:t>
            </a:r>
          </a:p>
          <a:p>
            <a:r>
              <a:rPr lang="ru-RU" b="1" smtClean="0">
                <a:solidFill>
                  <a:schemeClr val="tx1"/>
                </a:solidFill>
              </a:rPr>
              <a:t>Тревога родителей</a:t>
            </a:r>
          </a:p>
          <a:p>
            <a:r>
              <a:rPr lang="ru-RU" b="1" smtClean="0">
                <a:solidFill>
                  <a:schemeClr val="tx1"/>
                </a:solidFill>
              </a:rPr>
              <a:t>Правило № 4: давать детям ошибаться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Домашние задания</a:t>
            </a:r>
          </a:p>
          <a:p>
            <a:r>
              <a:rPr lang="ru-RU" b="1" smtClean="0">
                <a:solidFill>
                  <a:schemeClr val="tx1"/>
                </a:solidFill>
              </a:rPr>
              <a:t>Вопросы родителей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22222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1728192"/>
          </a:xfrm>
        </p:spPr>
        <p:txBody>
          <a:bodyPr>
            <a:normAutofit/>
          </a:bodyPr>
          <a:lstStyle/>
          <a:p>
            <a:r>
              <a:rPr lang="ru-RU" smtClean="0"/>
              <a:t>Урок пятый</a:t>
            </a:r>
            <a:br>
              <a:rPr lang="ru-RU" smtClean="0"/>
            </a:br>
            <a:r>
              <a:rPr lang="ru-RU" smtClean="0"/>
              <a:t>Как слушать ребенка?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708920"/>
            <a:ext cx="7772400" cy="3600400"/>
          </a:xfrm>
        </p:spPr>
        <p:txBody>
          <a:bodyPr>
            <a:normAutofit/>
          </a:bodyPr>
          <a:lstStyle/>
          <a:p>
            <a:r>
              <a:rPr lang="ru-RU" sz="2400" b="1" smtClean="0">
                <a:solidFill>
                  <a:srgbClr val="FF0000"/>
                </a:solidFill>
              </a:rPr>
              <a:t>Что такое «активное слушание?» и когда надо слушать ребенка? Примеры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Дополнительные правила активного слушания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Как узнать, правильно ли?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(Три результата активного слушания)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Ещё два замечательных результата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Домашние задания</a:t>
            </a:r>
          </a:p>
          <a:p>
            <a:r>
              <a:rPr lang="ru-RU" sz="2400" b="1" smtClean="0">
                <a:solidFill>
                  <a:srgbClr val="FF0000"/>
                </a:solidFill>
              </a:rPr>
              <a:t>Вопросы родителей</a:t>
            </a:r>
          </a:p>
          <a:p>
            <a:endParaRPr lang="ru-RU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3146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smtClean="0"/>
              <a:t>Урок шестой</a:t>
            </a:r>
            <a:br>
              <a:rPr lang="ru-RU" smtClean="0"/>
            </a:br>
            <a:r>
              <a:rPr lang="ru-RU" smtClean="0"/>
              <a:t>Двенадцать против одного или что нам мешает слушать ребенка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429000"/>
            <a:ext cx="7772400" cy="2808312"/>
          </a:xfrm>
        </p:spPr>
        <p:txBody>
          <a:bodyPr>
            <a:normAutofit lnSpcReduction="10000"/>
          </a:bodyPr>
          <a:lstStyle/>
          <a:p>
            <a:r>
              <a:rPr lang="ru-RU" sz="2400" b="1" smtClean="0">
                <a:solidFill>
                  <a:schemeClr val="tx1"/>
                </a:solidFill>
              </a:rPr>
              <a:t>Наши автоматические реакции и их 12 типов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Трудности родителей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Трех- и двухколёсные велосипеды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Потренируем наш слух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Научиться вполне возможно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Домашние задания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Вопросы родителей</a:t>
            </a:r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0673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smtClean="0"/>
              <a:t>Урок седьмой</a:t>
            </a:r>
            <a:br>
              <a:rPr lang="ru-RU" smtClean="0"/>
            </a:br>
            <a:r>
              <a:rPr lang="ru-RU" smtClean="0"/>
              <a:t>Чувства родителей</a:t>
            </a:r>
            <a:br>
              <a:rPr lang="ru-RU" smtClean="0"/>
            </a:br>
            <a:r>
              <a:rPr lang="ru-RU" smtClean="0"/>
              <a:t>Как с ними быть?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348880"/>
            <a:ext cx="7772400" cy="4032448"/>
          </a:xfrm>
        </p:spPr>
        <p:txBody>
          <a:bodyPr>
            <a:noAutofit/>
          </a:bodyPr>
          <a:lstStyle/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Чья проблема?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Два типа ситуаций – два «стакана»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Правило № 5: сказать о своем переживании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Правило № 6: «Я-сообщение». Чем оно лучше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«Ты-сообщения». Возможные ошибки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Правило № 7: изменить условия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Правило № 8: изменить ожидания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Правило № 9: кому больше беспокоиться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Домашние задания</a:t>
            </a:r>
          </a:p>
          <a:p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</a:rPr>
              <a:t>Вопросы родителей</a:t>
            </a:r>
            <a:endParaRPr lang="ru-RU" sz="2400" b="1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8969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Урок восьмой</a:t>
            </a:r>
            <a:br>
              <a:rPr lang="ru-RU" smtClean="0"/>
            </a:br>
            <a:r>
              <a:rPr lang="ru-RU" smtClean="0"/>
              <a:t>Как разрешать конфликты?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24288"/>
          </a:xfrm>
        </p:spPr>
        <p:txBody>
          <a:bodyPr>
            <a:normAutofit/>
          </a:bodyPr>
          <a:lstStyle/>
          <a:p>
            <a:r>
              <a:rPr lang="ru-RU" sz="2400" b="1" smtClean="0">
                <a:solidFill>
                  <a:srgbClr val="00B050"/>
                </a:solidFill>
              </a:rPr>
              <a:t>Что главное?</a:t>
            </a:r>
          </a:p>
          <a:p>
            <a:r>
              <a:rPr lang="ru-RU" sz="2400" b="1" smtClean="0">
                <a:solidFill>
                  <a:srgbClr val="00B050"/>
                </a:solidFill>
              </a:rPr>
              <a:t>Причины конфликта</a:t>
            </a:r>
          </a:p>
          <a:p>
            <a:r>
              <a:rPr lang="en-US" sz="2400" b="1" smtClean="0">
                <a:solidFill>
                  <a:srgbClr val="00B050"/>
                </a:solidFill>
              </a:rPr>
              <a:t>I </a:t>
            </a:r>
            <a:r>
              <a:rPr lang="ru-RU" sz="2400" b="1" smtClean="0">
                <a:solidFill>
                  <a:srgbClr val="00B050"/>
                </a:solidFill>
              </a:rPr>
              <a:t>и </a:t>
            </a:r>
            <a:r>
              <a:rPr lang="en-US" sz="2400" b="1" smtClean="0">
                <a:solidFill>
                  <a:srgbClr val="00B050"/>
                </a:solidFill>
              </a:rPr>
              <a:t>II</a:t>
            </a:r>
            <a:r>
              <a:rPr lang="ru-RU" sz="2400" b="1" smtClean="0">
                <a:solidFill>
                  <a:srgbClr val="00B050"/>
                </a:solidFill>
              </a:rPr>
              <a:t> неконструктивные способы</a:t>
            </a:r>
          </a:p>
          <a:p>
            <a:r>
              <a:rPr lang="ru-RU" sz="2400" b="1" smtClean="0">
                <a:solidFill>
                  <a:srgbClr val="00B050"/>
                </a:solidFill>
              </a:rPr>
              <a:t>Конструктивный способ: выигрывают оба</a:t>
            </a:r>
          </a:p>
          <a:p>
            <a:r>
              <a:rPr lang="ru-RU" sz="2400" b="1" smtClean="0">
                <a:solidFill>
                  <a:srgbClr val="00B050"/>
                </a:solidFill>
              </a:rPr>
              <a:t>Шаг 1-5</a:t>
            </a:r>
          </a:p>
          <a:p>
            <a:r>
              <a:rPr lang="ru-RU" sz="2400" b="1" smtClean="0">
                <a:solidFill>
                  <a:srgbClr val="00B050"/>
                </a:solidFill>
              </a:rPr>
              <a:t>Вопросы родителей</a:t>
            </a:r>
            <a:endParaRPr lang="ru-RU" sz="2400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1244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Aspect</Template>
  <Company/>
  <PresentationFormat>On-screen Show (4:3)</PresentationFormat>
  <Paragraphs>95</Paragraphs>
  <Slides>12</Slides>
  <Notes>0</Notes>
  <TotalTime>59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3">
      <vt:lpstr>Аспект</vt:lpstr>
      <vt:lpstr>Уроки общения с ребенком</vt:lpstr>
      <vt:lpstr>Урок первыйБезусловное принятие</vt:lpstr>
      <vt:lpstr>Урок второйПомощь родителей. Осторожно!</vt:lpstr>
      <vt:lpstr>Урок третий«Давай вместе!»</vt:lpstr>
      <vt:lpstr>Урок четвертый«А если не хочет?»</vt:lpstr>
      <vt:lpstr>Урок пятыйКак слушать ребенка?</vt:lpstr>
      <vt:lpstr>Урок шестойДвенадцать против одного или что нам мешает слушать ребенка</vt:lpstr>
      <vt:lpstr>Урок седьмойЧувства родителейКак с ними быть?</vt:lpstr>
      <vt:lpstr>Урок восьмойКак разрешать конфликты?</vt:lpstr>
      <vt:lpstr>Урок девятыйА как насчет дисциплины?</vt:lpstr>
      <vt:lpstr>Удачи вам и душевного благополучия</vt:lpstr>
      <vt:lpstr>Урок десятый«Кувшин» наших эмоций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Уроки общения с ребенком</dc:title>
  <dc:creator>широкинский детсад</dc:creator>
  <cp:lastModifiedBy>широкинский детсад</cp:lastModifiedBy>
  <cp:revision>10</cp:revision>
  <dcterms:created xsi:type="dcterms:W3CDTF">2020-11-15T12:16:33Z</dcterms:created>
  <dcterms:modified xsi:type="dcterms:W3CDTF">2020-11-16T02:23:16Z</dcterms:modified>
</cp:coreProperties>
</file>